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6" r:id="rId7"/>
    <p:sldId id="264" r:id="rId8"/>
    <p:sldId id="268" r:id="rId9"/>
    <p:sldId id="267" r:id="rId10"/>
    <p:sldId id="271" r:id="rId11"/>
    <p:sldId id="269" r:id="rId12"/>
    <p:sldId id="265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fil-P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CC3300"/>
    <a:srgbClr val="00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193A3-950A-4505-A81B-9C61D74BC209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l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670C5-F109-4B73-9E40-5605317B6485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391149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670C5-F109-4B73-9E40-5605317B6485}" type="slidenum">
              <a:rPr lang="fil-PH" smtClean="0"/>
              <a:t>10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38691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ECFEEE-BCB0-4A98-9F4F-A6952F4D1147}" type="datetimeFigureOut">
              <a:rPr lang="fil-PH" smtClean="0"/>
              <a:t>9/9/2010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0E78F92-0DC2-41FB-847E-0D4A04ADDC7B}" type="slidenum">
              <a:rPr lang="fil-PH" smtClean="0"/>
              <a:t>‹#›</a:t>
            </a:fld>
            <a:endParaRPr lang="fil-PH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543800" cy="1524000"/>
          </a:xfrm>
        </p:spPr>
        <p:txBody>
          <a:bodyPr/>
          <a:lstStyle/>
          <a:p>
            <a:r>
              <a:rPr lang="fil-PH" sz="4400" dirty="0" smtClean="0">
                <a:solidFill>
                  <a:schemeClr val="bg1"/>
                </a:solidFill>
                <a:latin typeface="Arial Rounded MT Bold" pitchFamily="34" charset="0"/>
              </a:rPr>
              <a:t>The Triploblastic , Acoelomate Body Plan</a:t>
            </a:r>
            <a:endParaRPr lang="fil-PH" sz="4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905000"/>
          </a:xfrm>
        </p:spPr>
        <p:txBody>
          <a:bodyPr/>
          <a:lstStyle/>
          <a:p>
            <a:r>
              <a:rPr lang="fil-PH" dirty="0" smtClean="0"/>
              <a:t>Roselyn Aperocho-Naranjo</a:t>
            </a:r>
          </a:p>
          <a:p>
            <a:r>
              <a:rPr lang="fil-PH" dirty="0" smtClean="0"/>
              <a:t>USPF, College of Pharmacy</a:t>
            </a:r>
          </a:p>
          <a:p>
            <a:r>
              <a:rPr lang="fil-PH" dirty="0" smtClean="0"/>
              <a:t>www.roselynnaranjo.vze.com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11605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269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642937"/>
            <a:ext cx="8210550" cy="557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fil-PH" dirty="0" smtClean="0"/>
              <a:t>Life Cycle of Blood Fluke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38455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Classification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Platyhelminthes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206639"/>
            <a:ext cx="6644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Flatworms; Bilateral acoelomates; over 20,000 species</a:t>
            </a:r>
            <a:endParaRPr lang="fil-PH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544452" y="1730327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Cestoidea</a:t>
            </a:r>
            <a:endParaRPr lang="fil-PH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2191992"/>
            <a:ext cx="614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all are parasitic with no digestive tract; have great reproductive potential; </a:t>
            </a:r>
            <a:r>
              <a:rPr lang="fil-PH" sz="2000" dirty="0" smtClean="0">
                <a:solidFill>
                  <a:srgbClr val="006600"/>
                </a:solidFill>
                <a:latin typeface="Bradley Hand ITC" pitchFamily="66" charset="0"/>
              </a:rPr>
              <a:t>tapeworms</a:t>
            </a:r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 and about 35,000 species </a:t>
            </a:r>
            <a:endParaRPr lang="fil-PH" sz="2000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084255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il-PH" sz="2000" b="1" dirty="0" smtClean="0">
                <a:solidFill>
                  <a:srgbClr val="7030A0"/>
                </a:solidFill>
                <a:latin typeface="Bradley Hand ITC" pitchFamily="66" charset="0"/>
              </a:rPr>
              <a:t>Subclass Cestodaria </a:t>
            </a:r>
          </a:p>
          <a:p>
            <a:pPr lvl="0" algn="r"/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Body is not subdivided into proglottids; larva in crustaceans; adult in fishes; about 15 species ex. </a:t>
            </a:r>
            <a:r>
              <a:rPr lang="fil-PH" sz="2000" dirty="0" smtClean="0">
                <a:solidFill>
                  <a:srgbClr val="0070C0"/>
                </a:solidFill>
                <a:latin typeface="Bradley Hand ITC" pitchFamily="66" charset="0"/>
              </a:rPr>
              <a:t>Amphilina, Gyrocotyl</a:t>
            </a:r>
          </a:p>
          <a:p>
            <a:pPr lvl="0" algn="r"/>
            <a:endParaRPr lang="fil-PH" sz="2000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pPr lvl="0" algn="r"/>
            <a:r>
              <a:rPr lang="fil-PH" sz="2000" b="1" dirty="0" smtClean="0">
                <a:solidFill>
                  <a:srgbClr val="7030A0"/>
                </a:solidFill>
                <a:latin typeface="Bradley Hand ITC" pitchFamily="66" charset="0"/>
              </a:rPr>
              <a:t>Subclass Eucestoda </a:t>
            </a:r>
          </a:p>
          <a:p>
            <a:pPr lvl="0" algn="r"/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True tapeworms; contains both male and female reproductive systems in each proglottids; about 1,000 species ex. </a:t>
            </a:r>
            <a:r>
              <a:rPr lang="fil-PH" sz="2000" dirty="0" smtClean="0">
                <a:solidFill>
                  <a:srgbClr val="0070C0"/>
                </a:solidFill>
                <a:latin typeface="Bradley Hand ITC" pitchFamily="66" charset="0"/>
              </a:rPr>
              <a:t>Protocephalus, Taenia, Echinococcus, Diphyllobothrium</a:t>
            </a:r>
            <a:endParaRPr lang="fil-PH" sz="2000" dirty="0" smtClean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463"/>
            <a:ext cx="2111929" cy="16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Classification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Platyhelminthes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206639"/>
            <a:ext cx="6644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Flatworms; Bilateral acoelomates; over 20,000 species</a:t>
            </a:r>
            <a:endParaRPr lang="fil-PH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544452" y="1730327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Cestoidea</a:t>
            </a:r>
            <a:endParaRPr lang="fil-PH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2191992"/>
            <a:ext cx="614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all are parasitic with no digestive tract; have great reproductive potential; tapeworms and about 35,000 species </a:t>
            </a:r>
            <a:endParaRPr lang="fil-PH" sz="2000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3084255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il-PH" sz="2000" b="1" dirty="0" smtClean="0">
                <a:solidFill>
                  <a:srgbClr val="7030A0"/>
                </a:solidFill>
                <a:latin typeface="Bradley Hand ITC" pitchFamily="66" charset="0"/>
              </a:rPr>
              <a:t>Subclass Cestodaria </a:t>
            </a:r>
          </a:p>
          <a:p>
            <a:pPr lvl="0" algn="r"/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 </a:t>
            </a:r>
            <a:r>
              <a:rPr lang="fil-PH" sz="2000" dirty="0" smtClean="0">
                <a:solidFill>
                  <a:srgbClr val="0070C0"/>
                </a:solidFill>
                <a:latin typeface="Bradley Hand ITC" pitchFamily="66" charset="0"/>
              </a:rPr>
              <a:t>Amphilina, Gyrocotyl</a:t>
            </a:r>
          </a:p>
          <a:p>
            <a:pPr lvl="0" algn="r"/>
            <a:endParaRPr lang="fil-PH" sz="2000" dirty="0" smtClean="0">
              <a:solidFill>
                <a:srgbClr val="0070C0"/>
              </a:solidFill>
              <a:latin typeface="Bradley Hand ITC" pitchFamily="66" charset="0"/>
            </a:endParaRPr>
          </a:p>
          <a:p>
            <a:pPr lvl="0" algn="r"/>
            <a:r>
              <a:rPr lang="fil-PH" sz="2000" b="1" dirty="0" smtClean="0">
                <a:solidFill>
                  <a:srgbClr val="7030A0"/>
                </a:solidFill>
                <a:latin typeface="Bradley Hand ITC" pitchFamily="66" charset="0"/>
              </a:rPr>
              <a:t>Subclass Eucestoda </a:t>
            </a:r>
          </a:p>
          <a:p>
            <a:pPr lvl="0" algn="r"/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True tapeworms; contains both male and female reproductive systems in each proglottids; about 1,000 species ex. </a:t>
            </a:r>
            <a:r>
              <a:rPr lang="fil-PH" sz="2000" dirty="0" smtClean="0">
                <a:solidFill>
                  <a:srgbClr val="0070C0"/>
                </a:solidFill>
                <a:latin typeface="Bradley Hand ITC" pitchFamily="66" charset="0"/>
              </a:rPr>
              <a:t>Protocephalus, Taenia, Echinococcus, Diphyllobothrium</a:t>
            </a:r>
            <a:endParaRPr lang="fil-PH" sz="2000" dirty="0" smtClean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730327"/>
            <a:ext cx="2331720" cy="148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Classification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Nemertea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56118"/>
            <a:ext cx="67185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Flattened &amp; elongated worms found in marine &amp; sand;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over 900 species; commonly called proboscis worms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Mostly pale yellow, orange, green or red</a:t>
            </a:r>
            <a:endParaRPr lang="fil-PH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124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Insert picture here 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10203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Classification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436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Gastrotricha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206639"/>
            <a:ext cx="80377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Inhabit spaces between bottom sediments; about 500 living species</a:t>
            </a:r>
            <a:endParaRPr lang="fil-PH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590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Insert picture here 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10203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True stories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458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Animal Inside Me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590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Insert video here 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40751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Concept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2400" dirty="0" smtClean="0"/>
              <a:t>The Acoelomates are represented by Phyla Platyhelminthes, Nemertea (ribbon worms), and </a:t>
            </a:r>
          </a:p>
          <a:p>
            <a:r>
              <a:rPr lang="fil-PH" sz="2400" dirty="0" smtClean="0"/>
              <a:t>     Gastrotricha (free-living and fresh water species.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l-PH" sz="2400" dirty="0" smtClean="0"/>
              <a:t>Important characteristics include bilateral symmetry, true mesoderm, have muscles and </a:t>
            </a:r>
          </a:p>
          <a:p>
            <a:r>
              <a:rPr lang="fil-PH" sz="2400" dirty="0"/>
              <a:t> </a:t>
            </a:r>
            <a:r>
              <a:rPr lang="fil-PH" sz="2400" dirty="0" smtClean="0"/>
              <a:t>     other organs, have nervous system – brain and spinal cord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l-PH" sz="2400" dirty="0" smtClean="0"/>
              <a:t>Lack body cavity due to the filling of mesodermal mass between the epidermis and the </a:t>
            </a:r>
          </a:p>
          <a:p>
            <a:r>
              <a:rPr lang="fil-PH" sz="2400" dirty="0"/>
              <a:t> </a:t>
            </a:r>
            <a:r>
              <a:rPr lang="fil-PH" sz="2400" dirty="0" smtClean="0"/>
              <a:t>    digestive tract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l-PH" sz="2400" dirty="0" smtClean="0"/>
              <a:t>Dorsoventrally flattened animals comonly called flatworms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l-PH" sz="2400" dirty="0" smtClean="0"/>
              <a:t>Parasitic and a member of Class Turbellaria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l-PH" sz="2400" dirty="0" smtClean="0"/>
              <a:t>Representatives of Classes Monogenea, Trematoda and Cestidea</a:t>
            </a:r>
          </a:p>
          <a:p>
            <a:pPr marL="285750" indent="-285750">
              <a:buFont typeface="Arial" pitchFamily="34" charset="0"/>
              <a:buChar char="•"/>
            </a:pPr>
            <a:endParaRPr lang="fil-PH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fil-PH" sz="2400" dirty="0"/>
          </a:p>
        </p:txBody>
      </p:sp>
    </p:spTree>
    <p:extLst>
      <p:ext uri="{BB962C8B-B14F-4D97-AF65-F5344CB8AC3E}">
        <p14:creationId xmlns:p14="http://schemas.microsoft.com/office/powerpoint/2010/main" val="4159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Concept</a:t>
            </a:r>
            <a:endParaRPr lang="fil-PH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60308"/>
            <a:ext cx="657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TERMINOLOGIES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143000"/>
            <a:ext cx="141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Triploblastic </a:t>
            </a:r>
            <a:endParaRPr lang="fil-PH" dirty="0"/>
          </a:p>
        </p:txBody>
      </p:sp>
      <p:sp>
        <p:nvSpPr>
          <p:cNvPr id="7" name="TextBox 6"/>
          <p:cNvSpPr txBox="1"/>
          <p:nvPr/>
        </p:nvSpPr>
        <p:spPr>
          <a:xfrm>
            <a:off x="2160801" y="1177052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- have three primary germ layers </a:t>
            </a:r>
            <a:endParaRPr lang="fil-PH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839516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Acoelomate </a:t>
            </a:r>
            <a:endParaRPr lang="fil-PH" dirty="0"/>
          </a:p>
        </p:txBody>
      </p:sp>
      <p:sp>
        <p:nvSpPr>
          <p:cNvPr id="9" name="TextBox 8"/>
          <p:cNvSpPr txBox="1"/>
          <p:nvPr/>
        </p:nvSpPr>
        <p:spPr>
          <a:xfrm>
            <a:off x="706023" y="4343400"/>
            <a:ext cx="141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Triploblastic </a:t>
            </a:r>
            <a:endParaRPr lang="fil-PH" dirty="0"/>
          </a:p>
        </p:txBody>
      </p:sp>
      <p:sp>
        <p:nvSpPr>
          <p:cNvPr id="10" name="TextBox 9"/>
          <p:cNvSpPr txBox="1"/>
          <p:nvPr/>
        </p:nvSpPr>
        <p:spPr>
          <a:xfrm>
            <a:off x="798460" y="22509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Mesoderm</a:t>
            </a:r>
            <a:endParaRPr lang="fil-PH" dirty="0"/>
          </a:p>
        </p:txBody>
      </p:sp>
      <p:sp>
        <p:nvSpPr>
          <p:cNvPr id="11" name="TextBox 10"/>
          <p:cNvSpPr txBox="1"/>
          <p:nvPr/>
        </p:nvSpPr>
        <p:spPr>
          <a:xfrm>
            <a:off x="899160" y="2895600"/>
            <a:ext cx="141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Triploblastic </a:t>
            </a:r>
            <a:endParaRPr lang="fil-PH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" y="3255050"/>
            <a:ext cx="141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Triploblastic </a:t>
            </a:r>
            <a:endParaRPr lang="fil-PH" dirty="0"/>
          </a:p>
        </p:txBody>
      </p:sp>
      <p:sp>
        <p:nvSpPr>
          <p:cNvPr id="13" name="TextBox 12"/>
          <p:cNvSpPr txBox="1"/>
          <p:nvPr/>
        </p:nvSpPr>
        <p:spPr>
          <a:xfrm>
            <a:off x="798460" y="3658434"/>
            <a:ext cx="141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Triploblastic </a:t>
            </a:r>
            <a:endParaRPr lang="fil-PH" dirty="0"/>
          </a:p>
        </p:txBody>
      </p:sp>
      <p:sp>
        <p:nvSpPr>
          <p:cNvPr id="14" name="TextBox 13"/>
          <p:cNvSpPr txBox="1"/>
          <p:nvPr/>
        </p:nvSpPr>
        <p:spPr>
          <a:xfrm>
            <a:off x="2160801" y="1861900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- Without coelom 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22440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dirty="0" smtClean="0"/>
              <a:t>Evolutionary Perspective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873" y="1206639"/>
            <a:ext cx="430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70C0"/>
                </a:solidFill>
              </a:rPr>
              <a:t>PHYLUM PLATYHEMINTHES</a:t>
            </a:r>
            <a:endParaRPr lang="fil-PH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184" y="3693319"/>
            <a:ext cx="394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70C0"/>
                </a:solidFill>
              </a:rPr>
              <a:t>PHYLUM GASTROTRICHA</a:t>
            </a:r>
            <a:endParaRPr lang="fil-PH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71479"/>
            <a:ext cx="321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70C0"/>
                </a:solidFill>
              </a:rPr>
              <a:t>PHYLUM NEMERTEA</a:t>
            </a:r>
            <a:endParaRPr lang="fil-PH" sz="24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22584" y="1668304"/>
            <a:ext cx="4121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3055528"/>
            <a:ext cx="4121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9200" y="4154984"/>
            <a:ext cx="4121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87873" y="1668304"/>
            <a:ext cx="425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latin typeface="Arial Rounded MT Bold" pitchFamily="34" charset="0"/>
              </a:rPr>
              <a:t>Usually lattened dorsally, triploblastic, acoelomate, bilateral symmetry</a:t>
            </a:r>
            <a:endParaRPr lang="fil-PH" sz="16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58425"/>
            <a:ext cx="425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FF0000"/>
                </a:solidFill>
                <a:latin typeface="Arial Rounded MT Bold" pitchFamily="34" charset="0"/>
              </a:rPr>
              <a:t>Unsegmented</a:t>
            </a:r>
            <a:r>
              <a:rPr lang="fil-PH" sz="1600" dirty="0" smtClean="0">
                <a:latin typeface="Arial Rounded MT Bold" pitchFamily="34" charset="0"/>
              </a:rPr>
              <a:t> </a:t>
            </a:r>
            <a:r>
              <a:rPr lang="fil-PH" sz="1600" dirty="0" smtClean="0">
                <a:solidFill>
                  <a:srgbClr val="FF0000"/>
                </a:solidFill>
                <a:latin typeface="Arial Rounded MT Bold" pitchFamily="34" charset="0"/>
              </a:rPr>
              <a:t>worms</a:t>
            </a:r>
            <a:endParaRPr lang="fil-PH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438400"/>
            <a:ext cx="425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7030A0"/>
                </a:solidFill>
                <a:latin typeface="Arial Rounded MT Bold" pitchFamily="34" charset="0"/>
              </a:rPr>
              <a:t>Incomplete gut is usually present</a:t>
            </a:r>
            <a:endParaRPr lang="fil-PH" sz="16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2691825"/>
            <a:ext cx="425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006600"/>
                </a:solidFill>
                <a:latin typeface="Arial Rounded MT Bold" pitchFamily="34" charset="0"/>
              </a:rPr>
              <a:t>With anterior erebral ganglion and longitudinal nerve cords</a:t>
            </a:r>
            <a:endParaRPr lang="fil-PH" sz="1600" dirty="0">
              <a:solidFill>
                <a:srgbClr val="006600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3200400"/>
            <a:ext cx="425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FF0066"/>
                </a:solidFill>
                <a:latin typeface="Arial Rounded MT Bold" pitchFamily="34" charset="0"/>
              </a:rPr>
              <a:t>Complex reproductive organs</a:t>
            </a:r>
            <a:endParaRPr lang="fil-PH" sz="1600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289" y="3077289"/>
            <a:ext cx="425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latin typeface="Arial Rounded MT Bold" pitchFamily="34" charset="0"/>
              </a:rPr>
              <a:t>Triplolastic, acoelomate, bilaterally symmetrical, unsegmented, ciliated</a:t>
            </a:r>
            <a:endParaRPr lang="fil-PH" sz="1600" dirty="0"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216" y="3567410"/>
            <a:ext cx="425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FF0000"/>
                </a:solidFill>
                <a:latin typeface="Arial Rounded MT Bold" pitchFamily="34" charset="0"/>
              </a:rPr>
              <a:t>Epidermis contains mucous glands</a:t>
            </a:r>
            <a:endParaRPr lang="fil-PH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216" y="3847385"/>
            <a:ext cx="425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7030A0"/>
                </a:solidFill>
                <a:latin typeface="Arial Rounded MT Bold" pitchFamily="34" charset="0"/>
              </a:rPr>
              <a:t>Complete digestive tract with anus</a:t>
            </a:r>
            <a:endParaRPr lang="fil-PH" sz="16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216" y="4100810"/>
            <a:ext cx="425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006600"/>
                </a:solidFill>
                <a:latin typeface="Arial Rounded MT Bold" pitchFamily="34" charset="0"/>
              </a:rPr>
              <a:t>Closed circulatory system</a:t>
            </a:r>
            <a:endParaRPr lang="fil-PH" sz="1600" dirty="0">
              <a:solidFill>
                <a:srgbClr val="006600"/>
              </a:solidFill>
              <a:latin typeface="Arial Rounded MT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216" y="4343400"/>
            <a:ext cx="425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FF0066"/>
                </a:solidFill>
                <a:latin typeface="Arial Rounded MT Bold" pitchFamily="34" charset="0"/>
              </a:rPr>
              <a:t>Body muscles are organized into tree layers</a:t>
            </a:r>
            <a:endParaRPr lang="fil-PH" sz="1600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87873" y="4162128"/>
            <a:ext cx="425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latin typeface="Arial Rounded MT Bold" pitchFamily="34" charset="0"/>
              </a:rPr>
              <a:t>Usually lattened dorsally, triploblastic, acoelomate, bilateral symmetry</a:t>
            </a:r>
            <a:endParaRPr lang="fil-PH" sz="1600" dirty="0">
              <a:latin typeface="Arial Rounded MT 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4652249"/>
            <a:ext cx="425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FF0000"/>
                </a:solidFill>
                <a:latin typeface="Arial Rounded MT Bold" pitchFamily="34" charset="0"/>
              </a:rPr>
              <a:t>Unsegmented</a:t>
            </a:r>
            <a:r>
              <a:rPr lang="fil-PH" sz="1600" dirty="0" smtClean="0">
                <a:latin typeface="Arial Rounded MT Bold" pitchFamily="34" charset="0"/>
              </a:rPr>
              <a:t> </a:t>
            </a:r>
            <a:r>
              <a:rPr lang="fil-PH" sz="1600" dirty="0" smtClean="0">
                <a:solidFill>
                  <a:srgbClr val="FF0000"/>
                </a:solidFill>
                <a:latin typeface="Arial Rounded MT Bold" pitchFamily="34" charset="0"/>
              </a:rPr>
              <a:t>worms</a:t>
            </a:r>
            <a:endParaRPr lang="fil-PH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4932224"/>
            <a:ext cx="425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7030A0"/>
                </a:solidFill>
                <a:latin typeface="Arial Rounded MT Bold" pitchFamily="34" charset="0"/>
              </a:rPr>
              <a:t>Incomplete gut is usually present</a:t>
            </a:r>
            <a:endParaRPr lang="fil-PH" sz="16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5185649"/>
            <a:ext cx="425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006600"/>
                </a:solidFill>
                <a:latin typeface="Arial Rounded MT Bold" pitchFamily="34" charset="0"/>
              </a:rPr>
              <a:t>With anterior erebral ganglion and longitudinal nerve cords</a:t>
            </a:r>
            <a:endParaRPr lang="fil-PH" sz="1600" dirty="0">
              <a:solidFill>
                <a:srgbClr val="006600"/>
              </a:solidFill>
              <a:latin typeface="Arial Rounded MT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5694224"/>
            <a:ext cx="425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1600" dirty="0" smtClean="0">
                <a:solidFill>
                  <a:srgbClr val="FF0066"/>
                </a:solidFill>
                <a:latin typeface="Arial Rounded MT Bold" pitchFamily="34" charset="0"/>
              </a:rPr>
              <a:t>Complex reproductive organs</a:t>
            </a:r>
            <a:endParaRPr lang="fil-PH" sz="1600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3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Classification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Platyhelminthes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206639"/>
            <a:ext cx="6644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Flatworms; Bilateral acoelomates; over 20,000 species</a:t>
            </a:r>
            <a:endParaRPr lang="fil-PH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624764" y="1681606"/>
            <a:ext cx="217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Tubellaria</a:t>
            </a:r>
            <a:endParaRPr lang="fil-PH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862671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Monogenera</a:t>
            </a:r>
            <a:endParaRPr lang="fil-PH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6360" y="2121298"/>
            <a:ext cx="614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Mostly free-living and aquatic; external surface are usually ciliated; mucous glands; hermaphroditic Ex. </a:t>
            </a:r>
            <a:r>
              <a:rPr lang="fil-PH" sz="2000" dirty="0" smtClean="0">
                <a:solidFill>
                  <a:srgbClr val="0070C0"/>
                </a:solidFill>
                <a:latin typeface="Bradley Hand ITC" pitchFamily="66" charset="0"/>
              </a:rPr>
              <a:t>Convoluta, Notoplana, Dugesia</a:t>
            </a:r>
            <a:endParaRPr lang="fil-PH" sz="2000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41" y="4318337"/>
            <a:ext cx="614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Monogenetci flukes; mostly ectoparasites on vertebrates; one-ife cycle form in only one host Ex. </a:t>
            </a:r>
            <a:r>
              <a:rPr lang="fil-PH" sz="2000" dirty="0" smtClean="0">
                <a:solidFill>
                  <a:srgbClr val="0070C0"/>
                </a:solidFill>
                <a:latin typeface="Bradley Hand ITC" pitchFamily="66" charset="0"/>
              </a:rPr>
              <a:t>Disocotyl, Gyrodactylus, Polystoma</a:t>
            </a:r>
            <a:endParaRPr lang="fil-PH" sz="2000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5" y="1637526"/>
            <a:ext cx="1384958" cy="1038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88882"/>
            <a:ext cx="1394086" cy="1228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4494"/>
            <a:ext cx="1295400" cy="1295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28" y="3419357"/>
            <a:ext cx="1418987" cy="12504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0067" y="4329782"/>
            <a:ext cx="1515051" cy="1240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06" y="4833417"/>
            <a:ext cx="1609289" cy="11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Classification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Platyhelminthes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206639"/>
            <a:ext cx="6644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Flatworms; Bilateral acoelomates; over 20,000 species</a:t>
            </a:r>
            <a:endParaRPr lang="fil-PH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624764" y="1681606"/>
            <a:ext cx="217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Tubellaria</a:t>
            </a:r>
            <a:endParaRPr lang="fil-PH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582934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Monogenera</a:t>
            </a:r>
            <a:endParaRPr lang="fil-PH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54408" y="2209800"/>
            <a:ext cx="1828800" cy="1415806"/>
            <a:chOff x="731520" y="1912438"/>
            <a:chExt cx="1828800" cy="14857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" y="1912438"/>
              <a:ext cx="1828800" cy="14325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3000" y="3028890"/>
              <a:ext cx="13151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l-PH" dirty="0">
                  <a:solidFill>
                    <a:schemeClr val="bg1"/>
                  </a:solidFill>
                  <a:latin typeface="Arial Rounded MT Bold" pitchFamily="34" charset="0"/>
                </a:rPr>
                <a:t>Convoluta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28693" y="2244810"/>
            <a:ext cx="1905260" cy="1338124"/>
            <a:chOff x="3810000" y="2628718"/>
            <a:chExt cx="1905260" cy="13381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628718"/>
              <a:ext cx="1905260" cy="133368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810000" y="3597510"/>
              <a:ext cx="13420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l-PH" dirty="0">
                  <a:solidFill>
                    <a:schemeClr val="bg1"/>
                  </a:solidFill>
                  <a:latin typeface="Arial Rounded MT Bold" pitchFamily="34" charset="0"/>
                </a:rPr>
                <a:t>Notoplana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29726" y="2257198"/>
            <a:ext cx="1950720" cy="1325736"/>
            <a:chOff x="6096000" y="2266869"/>
            <a:chExt cx="1950720" cy="13257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266869"/>
              <a:ext cx="1950720" cy="130454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11240" y="3223273"/>
              <a:ext cx="1248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dirty="0" smtClean="0">
                  <a:solidFill>
                    <a:schemeClr val="bg1"/>
                  </a:solidFill>
                  <a:latin typeface="Arial Rounded MT Bold" pitchFamily="34" charset="0"/>
                </a:rPr>
                <a:t>Dugesia</a:t>
              </a:r>
              <a:endParaRPr lang="fil-PH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1113" y="4128832"/>
            <a:ext cx="2050745" cy="1153544"/>
            <a:chOff x="4683207" y="4421956"/>
            <a:chExt cx="2050745" cy="115354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207" y="4421956"/>
              <a:ext cx="2050745" cy="115354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056057" y="5206168"/>
              <a:ext cx="1677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l-PH" dirty="0">
                  <a:solidFill>
                    <a:schemeClr val="bg1"/>
                  </a:solidFill>
                  <a:latin typeface="Arial Rounded MT Bold" pitchFamily="34" charset="0"/>
                </a:rPr>
                <a:t>Gyrodactylus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49815" y="4044599"/>
            <a:ext cx="2037986" cy="1362904"/>
            <a:chOff x="2943811" y="4044599"/>
            <a:chExt cx="2037986" cy="136290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81352" y="3707058"/>
              <a:ext cx="1362903" cy="20379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81082" y="5038171"/>
              <a:ext cx="1341457" cy="369332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fil-PH" dirty="0">
                  <a:solidFill>
                    <a:schemeClr val="bg1"/>
                  </a:solidFill>
                  <a:latin typeface="Arial Rounded MT Bold" pitchFamily="34" charset="0"/>
                </a:rPr>
                <a:t>Polystoma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28" y="4044599"/>
            <a:ext cx="3204139" cy="20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Classification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Platyhelminthes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206639"/>
            <a:ext cx="6644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Flatworms; Bilateral acoelomates; over 20,000 species</a:t>
            </a:r>
            <a:endParaRPr lang="fil-PH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" y="1858409"/>
            <a:ext cx="224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Trematoda</a:t>
            </a:r>
            <a:endParaRPr lang="fil-PH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641" y="2320074"/>
            <a:ext cx="614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Trematodes; all are parasitic; have complicated life cycle involving sexual &amp; asexual reproduction; over 10,000 species </a:t>
            </a:r>
            <a:endParaRPr lang="fil-PH" sz="2000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335737"/>
            <a:ext cx="7733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l-PH" sz="2000" b="1" dirty="0" smtClean="0">
                <a:solidFill>
                  <a:srgbClr val="7030A0"/>
                </a:solidFill>
                <a:latin typeface="Bradley Hand ITC" pitchFamily="66" charset="0"/>
              </a:rPr>
              <a:t>Subclass Aspidogastrea </a:t>
            </a:r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mostly endoparasites of mollusks; no oral sucker ex. </a:t>
            </a:r>
            <a:r>
              <a:rPr lang="fil-PH" sz="2000" dirty="0" smtClean="0">
                <a:solidFill>
                  <a:srgbClr val="0070C0"/>
                </a:solidFill>
                <a:latin typeface="Bradley Hand ITC" pitchFamily="66" charset="0"/>
              </a:rPr>
              <a:t>Aspidogaster, Cotylaspis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14800"/>
            <a:ext cx="2469266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48" y="4114800"/>
            <a:ext cx="1743075" cy="1162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13143"/>
            <a:ext cx="1236697" cy="20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67" y="457200"/>
            <a:ext cx="7449207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6030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Platyhelminthes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Life Cycle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30885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dirty="0" smtClean="0"/>
              <a:t>Classification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6030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Platyhelminthes</a:t>
            </a:r>
            <a:endParaRPr lang="fil-P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206639"/>
            <a:ext cx="6644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sz="2200" dirty="0" smtClean="0"/>
              <a:t>Flatworms; Bilateral acoelomates; over 20,000 species</a:t>
            </a:r>
            <a:endParaRPr lang="fil-PH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" y="1858409"/>
            <a:ext cx="224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Trematoda</a:t>
            </a:r>
            <a:endParaRPr lang="fil-PH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641" y="2320074"/>
            <a:ext cx="614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Trematodes; all are parasitic; have complicated life cycle involving sexual &amp; asexual reproduction; over 10,000 species </a:t>
            </a:r>
            <a:endParaRPr lang="fil-PH" sz="2000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335737"/>
            <a:ext cx="7733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l-PH" sz="2000" b="1" dirty="0" smtClean="0">
                <a:solidFill>
                  <a:srgbClr val="7030A0"/>
                </a:solidFill>
                <a:latin typeface="Bradley Hand ITC" pitchFamily="66" charset="0"/>
              </a:rPr>
              <a:t>Subclass Digenea </a:t>
            </a:r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adult endoparasites in vertebrates; two different life-cycle form in two or more hosts; have oral sucker and acetabulum ex. Schistosoma 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  <a:latin typeface="Bradley Hand ITC" pitchFamily="66" charset="0"/>
              </a:rPr>
              <a:t>(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</a:rPr>
              <a:t>blood fluke)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  <a:latin typeface="Bradley Hand ITC" pitchFamily="66" charset="0"/>
              </a:rPr>
              <a:t>, </a:t>
            </a:r>
            <a:r>
              <a:rPr lang="fil-PH" sz="2000" dirty="0" smtClean="0">
                <a:solidFill>
                  <a:srgbClr val="CC3300"/>
                </a:solidFill>
                <a:latin typeface="Bradley Hand ITC" pitchFamily="66" charset="0"/>
              </a:rPr>
              <a:t>Fasciola 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  <a:latin typeface="Bradley Hand ITC" pitchFamily="66" charset="0"/>
              </a:rPr>
              <a:t>(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</a:rPr>
              <a:t>liver fluke)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  <a:latin typeface="Bradley Hand ITC" pitchFamily="66" charset="0"/>
              </a:rPr>
              <a:t>, </a:t>
            </a:r>
            <a:r>
              <a:rPr lang="fil-PH" sz="2000" dirty="0" smtClean="0">
                <a:solidFill>
                  <a:srgbClr val="C00000"/>
                </a:solidFill>
                <a:latin typeface="Bradley Hand ITC" pitchFamily="66" charset="0"/>
              </a:rPr>
              <a:t>Echinostoma 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</a:rPr>
              <a:t>(intestinal fluke), </a:t>
            </a:r>
            <a:r>
              <a:rPr lang="fil-PH" sz="2000" dirty="0" smtClean="0">
                <a:solidFill>
                  <a:srgbClr val="C00000"/>
                </a:solidFill>
                <a:latin typeface="Bradley Hand ITC" pitchFamily="66" charset="0"/>
              </a:rPr>
              <a:t>Gastrodiscoides</a:t>
            </a:r>
            <a:r>
              <a:rPr lang="fil-PH" sz="2000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</a:rPr>
              <a:t>(intestinal fluke), </a:t>
            </a:r>
            <a:r>
              <a:rPr lang="fil-PH" sz="2000" dirty="0" smtClean="0">
                <a:solidFill>
                  <a:srgbClr val="C00000"/>
                </a:solidFill>
                <a:latin typeface="Bradley Hand ITC" pitchFamily="66" charset="0"/>
              </a:rPr>
              <a:t>Clonorchis</a:t>
            </a:r>
            <a:r>
              <a:rPr lang="fil-PH" sz="2000" dirty="0" smtClean="0">
                <a:solidFill>
                  <a:srgbClr val="C00000"/>
                </a:solidFill>
              </a:rPr>
              <a:t> 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</a:rPr>
              <a:t>(Asiatic liver fluke),</a:t>
            </a:r>
            <a:r>
              <a:rPr lang="fil-PH" sz="2000" dirty="0" smtClean="0">
                <a:solidFill>
                  <a:srgbClr val="C00000"/>
                </a:solidFill>
              </a:rPr>
              <a:t> </a:t>
            </a:r>
            <a:r>
              <a:rPr lang="fil-PH" sz="2000" dirty="0" smtClean="0">
                <a:solidFill>
                  <a:srgbClr val="C00000"/>
                </a:solidFill>
                <a:latin typeface="Bradley Hand ITC" pitchFamily="66" charset="0"/>
              </a:rPr>
              <a:t>Dicrocoelium 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</a:rPr>
              <a:t>(liver fluke), </a:t>
            </a:r>
            <a:r>
              <a:rPr lang="fil-PH" sz="2000" dirty="0" smtClean="0">
                <a:solidFill>
                  <a:srgbClr val="C00000"/>
                </a:solidFill>
                <a:latin typeface="Bradley Hand ITC" pitchFamily="66" charset="0"/>
              </a:rPr>
              <a:t>Opisthorchis</a:t>
            </a:r>
            <a:r>
              <a:rPr lang="fil-PH" sz="2000" dirty="0" smtClean="0">
                <a:solidFill>
                  <a:srgbClr val="C00000"/>
                </a:solidFill>
              </a:rPr>
              <a:t> 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</a:rPr>
              <a:t>(liver fluke), </a:t>
            </a:r>
            <a:r>
              <a:rPr lang="fil-PH" sz="2000" dirty="0" smtClean="0">
                <a:solidFill>
                  <a:srgbClr val="C00000"/>
                </a:solidFill>
                <a:latin typeface="Bradley Hand ITC" pitchFamily="66" charset="0"/>
              </a:rPr>
              <a:t>and Paragonimus</a:t>
            </a:r>
            <a:r>
              <a:rPr lang="fil-PH" sz="2000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fil-PH" sz="2000" dirty="0" smtClean="0">
                <a:solidFill>
                  <a:schemeClr val="bg1">
                    <a:lumMod val="65000"/>
                  </a:schemeClr>
                </a:solidFill>
              </a:rPr>
              <a:t>(lung fluke)</a:t>
            </a:r>
            <a:endParaRPr lang="fil-PH" sz="2000" dirty="0" smtClean="0">
              <a:solidFill>
                <a:schemeClr val="bg1">
                  <a:lumMod val="6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61" y="5029199"/>
            <a:ext cx="1545811" cy="154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72" y="1670767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382</TotalTime>
  <Words>655</Words>
  <Application>Microsoft Office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The Triploblastic , Acoelomate Body Plan</vt:lpstr>
      <vt:lpstr>Concept</vt:lpstr>
      <vt:lpstr>Concept</vt:lpstr>
      <vt:lpstr>Evolutionary Perspective</vt:lpstr>
      <vt:lpstr>Classification</vt:lpstr>
      <vt:lpstr>Classification</vt:lpstr>
      <vt:lpstr>Classification</vt:lpstr>
      <vt:lpstr>Life Cycle</vt:lpstr>
      <vt:lpstr>Classification</vt:lpstr>
      <vt:lpstr>PowerPoint Presentation</vt:lpstr>
      <vt:lpstr>Life Cycle of Blood Fluke</vt:lpstr>
      <vt:lpstr>Classification</vt:lpstr>
      <vt:lpstr>Classification</vt:lpstr>
      <vt:lpstr>Classification</vt:lpstr>
      <vt:lpstr>Classification</vt:lpstr>
      <vt:lpstr>True stories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Triploblastic , Acoelomate Body Plan</dc:title>
  <dc:creator>Roselyn</dc:creator>
  <cp:lastModifiedBy>Roselyn</cp:lastModifiedBy>
  <cp:revision>68</cp:revision>
  <dcterms:created xsi:type="dcterms:W3CDTF">2010-09-07T23:52:29Z</dcterms:created>
  <dcterms:modified xsi:type="dcterms:W3CDTF">2010-09-09T13:35:51Z</dcterms:modified>
</cp:coreProperties>
</file>